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545" r:id="rId3"/>
    <p:sldId id="546" r:id="rId4"/>
    <p:sldId id="547" r:id="rId5"/>
    <p:sldId id="548" r:id="rId6"/>
    <p:sldId id="549" r:id="rId7"/>
    <p:sldId id="550" r:id="rId8"/>
    <p:sldId id="55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FCCEE3-F192-41E8-9715-9DC12B9B6142}">
          <p14:sldIdLst>
            <p14:sldId id="256"/>
            <p14:sldId id="545"/>
            <p14:sldId id="546"/>
            <p14:sldId id="547"/>
            <p14:sldId id="548"/>
            <p14:sldId id="549"/>
            <p14:sldId id="550"/>
            <p14:sldId id="55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etta Pierfelice" initials="LP" lastIdx="24" clrIdx="0">
    <p:extLst>
      <p:ext uri="{19B8F6BF-5375-455C-9EA6-DF929625EA0E}">
        <p15:presenceInfo xmlns:p15="http://schemas.microsoft.com/office/powerpoint/2012/main" userId="S-1-5-21-527237240-776561741-839522115-1169" providerId="AD"/>
      </p:ext>
    </p:extLst>
  </p:cmAuthor>
  <p:cmAuthor id="2" name="Justin Vance" initials="JV" lastIdx="29" clrIdx="1">
    <p:extLst>
      <p:ext uri="{19B8F6BF-5375-455C-9EA6-DF929625EA0E}">
        <p15:presenceInfo xmlns:p15="http://schemas.microsoft.com/office/powerpoint/2012/main" userId="S-1-5-21-527237240-776561741-839522115-9213" providerId="AD"/>
      </p:ext>
    </p:extLst>
  </p:cmAuthor>
  <p:cmAuthor id="3" name="Tammy Zimmerman" initials="TZ" lastIdx="4" clrIdx="2">
    <p:extLst>
      <p:ext uri="{19B8F6BF-5375-455C-9EA6-DF929625EA0E}">
        <p15:presenceInfo xmlns:p15="http://schemas.microsoft.com/office/powerpoint/2012/main" userId="S-1-5-21-527237240-776561741-839522115-11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49" autoAdjust="0"/>
    <p:restoredTop sz="86470" autoAdjust="0"/>
  </p:normalViewPr>
  <p:slideViewPr>
    <p:cSldViewPr snapToGrid="0">
      <p:cViewPr varScale="1">
        <p:scale>
          <a:sx n="88" d="100"/>
          <a:sy n="88" d="100"/>
        </p:scale>
        <p:origin x="138" y="222"/>
      </p:cViewPr>
      <p:guideLst/>
    </p:cSldViewPr>
  </p:slideViewPr>
  <p:outlineViewPr>
    <p:cViewPr>
      <p:scale>
        <a:sx n="33" d="100"/>
        <a:sy n="33" d="100"/>
      </p:scale>
      <p:origin x="0" y="-732"/>
    </p:cViewPr>
  </p:outlineViewPr>
  <p:notesTextViewPr>
    <p:cViewPr>
      <p:scale>
        <a:sx n="1" d="1"/>
        <a:sy n="1" d="1"/>
      </p:scale>
      <p:origin x="0" y="0"/>
    </p:cViewPr>
  </p:notesTextViewPr>
  <p:sorterViewPr>
    <p:cViewPr varScale="1">
      <p:scale>
        <a:sx n="100" d="100"/>
        <a:sy n="100" d="100"/>
      </p:scale>
      <p:origin x="0" y="-19572"/>
    </p:cViewPr>
  </p:sorterViewPr>
  <p:notesViewPr>
    <p:cSldViewPr snapToGrid="0">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3-11-14T17:09:41.595" idx="25">
    <p:pos x="10" y="10"/>
    <p:text>needs updated to refelct changes in compensation etc.</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3-11-15T10:34:00.025" idx="27">
    <p:pos x="10" y="10"/>
    <p:text>is this officially how we are getting the children?? I don't believe so..</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871DD9-BE1B-4087-93DD-972EFCEC6477}" type="datetimeFigureOut">
              <a:rPr lang="en-US" smtClean="0"/>
              <a:t>1/24/2014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5C173F8-E89B-4C3A-AB0A-6044D2968E78}" type="slidenum">
              <a:rPr lang="en-US" smtClean="0"/>
              <a:t>‹#›</a:t>
            </a:fld>
            <a:endParaRPr lang="en-US" dirty="0"/>
          </a:p>
        </p:txBody>
      </p:sp>
    </p:spTree>
    <p:extLst>
      <p:ext uri="{BB962C8B-B14F-4D97-AF65-F5344CB8AC3E}">
        <p14:creationId xmlns:p14="http://schemas.microsoft.com/office/powerpoint/2010/main" val="3979893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59EBA0-D473-48B4-9A49-01A26889A560}" type="datetimeFigureOut">
              <a:rPr lang="en-US" smtClean="0"/>
              <a:t>1/24/2014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9781E-ACD4-4C4E-868D-F599F16648DE}" type="slidenum">
              <a:rPr lang="en-US" smtClean="0"/>
              <a:t>‹#›</a:t>
            </a:fld>
            <a:endParaRPr lang="en-US" dirty="0"/>
          </a:p>
        </p:txBody>
      </p:sp>
    </p:spTree>
    <p:extLst>
      <p:ext uri="{BB962C8B-B14F-4D97-AF65-F5344CB8AC3E}">
        <p14:creationId xmlns:p14="http://schemas.microsoft.com/office/powerpoint/2010/main" val="425081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Update to Wave 1 DO YOUTH</a:t>
            </a:r>
            <a:r>
              <a:rPr lang="en-US" baseline="0" dirty="0" smtClean="0"/>
              <a:t> CASI FIRST, THEN PARENT CAPI, PARENT CASI, YOUTH CASI THEN VISIT TWO. </a:t>
            </a:r>
            <a:endParaRPr lang="en-US" dirty="0"/>
          </a:p>
        </p:txBody>
      </p:sp>
      <p:sp>
        <p:nvSpPr>
          <p:cNvPr id="4" name="Slide Number Placeholder 3"/>
          <p:cNvSpPr>
            <a:spLocks noGrp="1"/>
          </p:cNvSpPr>
          <p:nvPr>
            <p:ph type="sldNum" sz="quarter" idx="10"/>
          </p:nvPr>
        </p:nvSpPr>
        <p:spPr/>
        <p:txBody>
          <a:bodyPr/>
          <a:lstStyle/>
          <a:p>
            <a:fld id="{3189781E-ACD4-4C4E-868D-F599F16648DE}" type="slidenum">
              <a:rPr lang="en-US" smtClean="0"/>
              <a:t>2</a:t>
            </a:fld>
            <a:endParaRPr lang="en-US" dirty="0"/>
          </a:p>
        </p:txBody>
      </p:sp>
    </p:spTree>
    <p:extLst>
      <p:ext uri="{BB962C8B-B14F-4D97-AF65-F5344CB8AC3E}">
        <p14:creationId xmlns:p14="http://schemas.microsoft.com/office/powerpoint/2010/main" val="2064476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isn’t true</a:t>
            </a:r>
            <a:r>
              <a:rPr lang="en-US" baseline="0" dirty="0" smtClean="0"/>
              <a:t> anymore, so look over the </a:t>
            </a:r>
            <a:r>
              <a:rPr lang="en-US" baseline="0" dirty="0" err="1" smtClean="0"/>
              <a:t>qx</a:t>
            </a:r>
            <a:r>
              <a:rPr lang="en-US" baseline="0" dirty="0" smtClean="0"/>
              <a:t>: highlight what you need, go to tool/ content/</a:t>
            </a:r>
            <a:r>
              <a:rPr lang="en-US" baseline="0" dirty="0" err="1" smtClean="0"/>
              <a:t>qtext</a:t>
            </a:r>
            <a:r>
              <a:rPr lang="en-US" baseline="0" dirty="0" smtClean="0"/>
              <a:t> only.</a:t>
            </a:r>
            <a:endParaRPr lang="en-US" dirty="0"/>
          </a:p>
        </p:txBody>
      </p:sp>
      <p:sp>
        <p:nvSpPr>
          <p:cNvPr id="4" name="Slide Number Placeholder 3"/>
          <p:cNvSpPr>
            <a:spLocks noGrp="1"/>
          </p:cNvSpPr>
          <p:nvPr>
            <p:ph type="sldNum" sz="quarter" idx="10"/>
          </p:nvPr>
        </p:nvSpPr>
        <p:spPr/>
        <p:txBody>
          <a:bodyPr/>
          <a:lstStyle/>
          <a:p>
            <a:fld id="{3189781E-ACD4-4C4E-868D-F599F16648DE}" type="slidenum">
              <a:rPr lang="en-US" smtClean="0"/>
              <a:t>6</a:t>
            </a:fld>
            <a:endParaRPr lang="en-US" dirty="0"/>
          </a:p>
        </p:txBody>
      </p:sp>
    </p:spTree>
    <p:extLst>
      <p:ext uri="{BB962C8B-B14F-4D97-AF65-F5344CB8AC3E}">
        <p14:creationId xmlns:p14="http://schemas.microsoft.com/office/powerpoint/2010/main" val="1753472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ONE MORE SCREEN FOR OTHER LOCS-done</a:t>
            </a:r>
            <a:endParaRPr lang="en-US" dirty="0"/>
          </a:p>
        </p:txBody>
      </p:sp>
      <p:sp>
        <p:nvSpPr>
          <p:cNvPr id="4" name="Slide Number Placeholder 3"/>
          <p:cNvSpPr>
            <a:spLocks noGrp="1"/>
          </p:cNvSpPr>
          <p:nvPr>
            <p:ph type="sldNum" sz="quarter" idx="10"/>
          </p:nvPr>
        </p:nvSpPr>
        <p:spPr/>
        <p:txBody>
          <a:bodyPr/>
          <a:lstStyle/>
          <a:p>
            <a:fld id="{3189781E-ACD4-4C4E-868D-F599F16648DE}" type="slidenum">
              <a:rPr lang="en-US" smtClean="0"/>
              <a:t>7</a:t>
            </a:fld>
            <a:endParaRPr lang="en-US" dirty="0"/>
          </a:p>
        </p:txBody>
      </p:sp>
    </p:spTree>
    <p:extLst>
      <p:ext uri="{BB962C8B-B14F-4D97-AF65-F5344CB8AC3E}">
        <p14:creationId xmlns:p14="http://schemas.microsoft.com/office/powerpoint/2010/main" val="3752417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4250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578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2548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85757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2420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88530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468461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0305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53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275923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76451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DCB5B-A328-4AF9-846D-C3F071389B03}" type="datetimeFigureOut">
              <a:rPr lang="en-US" smtClean="0"/>
              <a:t>1/24/2014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08219B-7D1A-4863-A2A7-7D1405EA99B0}" type="slidenum">
              <a:rPr lang="en-US" smtClean="0"/>
              <a:t>‹#›</a:t>
            </a:fld>
            <a:endParaRPr lang="en-US" dirty="0"/>
          </a:p>
        </p:txBody>
      </p:sp>
    </p:spTree>
    <p:extLst>
      <p:ext uri="{BB962C8B-B14F-4D97-AF65-F5344CB8AC3E}">
        <p14:creationId xmlns:p14="http://schemas.microsoft.com/office/powerpoint/2010/main" val="1720793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4001"/>
            <a:ext cx="9144000" cy="1300162"/>
          </a:xfrm>
        </p:spPr>
        <p:txBody>
          <a:bodyPr>
            <a:normAutofit fontScale="90000"/>
          </a:bodyPr>
          <a:lstStyle/>
          <a:p>
            <a:r>
              <a:rPr lang="en-US" sz="8800" i="1" dirty="0" smtClean="0">
                <a:latin typeface="Baskerville Old Face" panose="02020602080505020303" pitchFamily="18" charset="0"/>
              </a:rPr>
              <a:t>The OHIO STUDY </a:t>
            </a:r>
            <a:endParaRPr lang="en-US" sz="8800" i="1" dirty="0">
              <a:latin typeface="Baskerville Old Face" panose="02020602080505020303" pitchFamily="18" charset="0"/>
            </a:endParaRPr>
          </a:p>
        </p:txBody>
      </p:sp>
      <p:sp>
        <p:nvSpPr>
          <p:cNvPr id="3" name="Subtitle 2"/>
          <p:cNvSpPr>
            <a:spLocks noGrp="1"/>
          </p:cNvSpPr>
          <p:nvPr>
            <p:ph type="subTitle" idx="1"/>
          </p:nvPr>
        </p:nvSpPr>
        <p:spPr>
          <a:xfrm>
            <a:off x="1524000" y="1554163"/>
            <a:ext cx="9144000" cy="1655762"/>
          </a:xfrm>
        </p:spPr>
        <p:txBody>
          <a:bodyPr>
            <a:normAutofit fontScale="92500" lnSpcReduction="20000"/>
          </a:bodyPr>
          <a:lstStyle/>
          <a:p>
            <a:r>
              <a:rPr lang="en-US" sz="4000" dirty="0" smtClean="0">
                <a:latin typeface="Baskerville Old Face" panose="02020602080505020303" pitchFamily="18" charset="0"/>
              </a:rPr>
              <a:t>Interviewer’s Guide</a:t>
            </a:r>
          </a:p>
          <a:p>
            <a:r>
              <a:rPr lang="en-US" sz="4000" dirty="0">
                <a:latin typeface="Baskerville Old Face" panose="02020602080505020303" pitchFamily="18" charset="0"/>
              </a:rPr>
              <a:t>t</a:t>
            </a:r>
            <a:r>
              <a:rPr lang="en-US" sz="4000" dirty="0" smtClean="0">
                <a:latin typeface="Baskerville Old Face" panose="02020602080505020303" pitchFamily="18" charset="0"/>
              </a:rPr>
              <a:t>o the </a:t>
            </a:r>
            <a:r>
              <a:rPr lang="en-US" sz="4000" dirty="0" smtClean="0">
                <a:latin typeface="Baskerville Old Face" panose="02020602080505020303" pitchFamily="18" charset="0"/>
              </a:rPr>
              <a:t>Galaxy</a:t>
            </a:r>
          </a:p>
          <a:p>
            <a:r>
              <a:rPr lang="en-US" sz="4000" dirty="0" smtClean="0">
                <a:solidFill>
                  <a:srgbClr val="FF0000"/>
                </a:solidFill>
                <a:latin typeface="Baskerville Old Face" panose="02020602080505020303" pitchFamily="18" charset="0"/>
              </a:rPr>
              <a:t>Parent/Caregiver (P/CG) CAPI 1493</a:t>
            </a:r>
            <a:endParaRPr lang="en-US" sz="4000" dirty="0">
              <a:solidFill>
                <a:srgbClr val="FF0000"/>
              </a:solidFill>
              <a:latin typeface="Baskerville Old Face" panose="02020602080505020303" pitchFamily="18" charset="0"/>
            </a:endParaRPr>
          </a:p>
        </p:txBody>
      </p:sp>
    </p:spTree>
    <p:extLst>
      <p:ext uri="{BB962C8B-B14F-4D97-AF65-F5344CB8AC3E}">
        <p14:creationId xmlns:p14="http://schemas.microsoft.com/office/powerpoint/2010/main" val="2841137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mt="11000"/>
          </a:blip>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0" y="0"/>
            <a:ext cx="12192000" cy="4370427"/>
          </a:xfrm>
          <a:prstGeom prst="rect">
            <a:avLst/>
          </a:prstGeom>
        </p:spPr>
        <p:txBody>
          <a:bodyPr wrap="square">
            <a:spAutoFit/>
          </a:bodyPr>
          <a:lstStyle/>
          <a:p>
            <a:r>
              <a:rPr lang="en-US" sz="3200" i="1" u="sng" dirty="0" smtClean="0">
                <a:solidFill>
                  <a:schemeClr val="accent1"/>
                </a:solidFill>
              </a:rPr>
              <a:t>P/CG CAPI </a:t>
            </a:r>
            <a:r>
              <a:rPr lang="en-US" sz="3200" i="1" u="sng" dirty="0">
                <a:solidFill>
                  <a:schemeClr val="accent1"/>
                </a:solidFill>
              </a:rPr>
              <a:t>F2F </a:t>
            </a:r>
            <a:r>
              <a:rPr lang="en-US" sz="3200" i="1" u="sng" dirty="0" smtClean="0">
                <a:solidFill>
                  <a:schemeClr val="accent1"/>
                </a:solidFill>
              </a:rPr>
              <a:t>1493</a:t>
            </a:r>
          </a:p>
          <a:p>
            <a:endParaRPr lang="en-US" sz="3200" i="1" dirty="0">
              <a:solidFill>
                <a:schemeClr val="accent1"/>
              </a:solidFill>
            </a:endParaRPr>
          </a:p>
          <a:p>
            <a:r>
              <a:rPr lang="en-US" sz="2000" dirty="0" smtClean="0"/>
              <a:t>The </a:t>
            </a:r>
            <a:r>
              <a:rPr lang="en-US" sz="2000" dirty="0"/>
              <a:t>complete </a:t>
            </a:r>
            <a:r>
              <a:rPr lang="en-US" sz="2000" dirty="0" smtClean="0"/>
              <a:t>P/CG </a:t>
            </a:r>
            <a:r>
              <a:rPr lang="en-US" sz="2000" dirty="0" smtClean="0"/>
              <a:t>CAPI F2F questionnaire </a:t>
            </a:r>
            <a:r>
              <a:rPr lang="en-US" sz="2000" dirty="0"/>
              <a:t>contains the following sections</a:t>
            </a:r>
            <a:r>
              <a:rPr lang="en-US" sz="2000" dirty="0" smtClean="0"/>
              <a:t>:</a:t>
            </a:r>
          </a:p>
          <a:p>
            <a:endParaRPr lang="en-US" dirty="0"/>
          </a:p>
          <a:p>
            <a:endParaRPr lang="en-US" dirty="0"/>
          </a:p>
          <a:p>
            <a:pPr lvl="0"/>
            <a:r>
              <a:rPr lang="en-US" sz="2400" dirty="0" smtClean="0"/>
              <a:t>GLOBAL</a:t>
            </a:r>
            <a:endParaRPr lang="en-US" sz="2400" dirty="0"/>
          </a:p>
          <a:p>
            <a:pPr lvl="0"/>
            <a:r>
              <a:rPr lang="en-US" sz="2400" dirty="0" smtClean="0"/>
              <a:t>LOCATION </a:t>
            </a:r>
            <a:r>
              <a:rPr lang="en-US" sz="2400" dirty="0"/>
              <a:t>CONFIRMATION </a:t>
            </a:r>
          </a:p>
          <a:p>
            <a:pPr lvl="0"/>
            <a:r>
              <a:rPr lang="en-US" sz="2400" dirty="0" smtClean="0"/>
              <a:t>HOUSEHOLD </a:t>
            </a:r>
            <a:r>
              <a:rPr lang="en-US" sz="2400" dirty="0"/>
              <a:t>INFORMATION </a:t>
            </a:r>
          </a:p>
          <a:p>
            <a:pPr lvl="0"/>
            <a:r>
              <a:rPr lang="en-US" sz="2400" dirty="0" smtClean="0"/>
              <a:t>TYPICAL </a:t>
            </a:r>
            <a:r>
              <a:rPr lang="en-US" sz="2400" dirty="0"/>
              <a:t>WEEK </a:t>
            </a:r>
            <a:r>
              <a:rPr lang="en-US" sz="2400" dirty="0" smtClean="0"/>
              <a:t>(asked of P/CG of about both the parent and the youth).</a:t>
            </a:r>
            <a:endParaRPr lang="en-US" sz="2400" dirty="0"/>
          </a:p>
          <a:p>
            <a:pPr lvl="0"/>
            <a:r>
              <a:rPr lang="en-US" sz="2400" dirty="0" smtClean="0"/>
              <a:t>OTHER LOCATIONS </a:t>
            </a:r>
            <a:endParaRPr lang="en-US" sz="2400" dirty="0"/>
          </a:p>
          <a:p>
            <a:pPr lvl="0"/>
            <a:endParaRPr lang="en-US" dirty="0"/>
          </a:p>
          <a:p>
            <a:pPr lvl="0"/>
            <a:endParaRPr lang="en-US" sz="2000" dirty="0" smtClean="0"/>
          </a:p>
        </p:txBody>
      </p:sp>
    </p:spTree>
    <p:extLst>
      <p:ext uri="{BB962C8B-B14F-4D97-AF65-F5344CB8AC3E}">
        <p14:creationId xmlns:p14="http://schemas.microsoft.com/office/powerpoint/2010/main" val="979308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39000" b="-39000"/>
          </a:stretch>
        </a:blipFill>
        <a:effectLst/>
      </p:bgPr>
    </p:bg>
    <p:spTree>
      <p:nvGrpSpPr>
        <p:cNvPr id="1" name=""/>
        <p:cNvGrpSpPr/>
        <p:nvPr/>
      </p:nvGrpSpPr>
      <p:grpSpPr>
        <a:xfrm>
          <a:off x="0" y="0"/>
          <a:ext cx="0" cy="0"/>
          <a:chOff x="0" y="0"/>
          <a:chExt cx="0" cy="0"/>
        </a:xfrm>
      </p:grpSpPr>
      <p:sp>
        <p:nvSpPr>
          <p:cNvPr id="2" name="Rectangle 1"/>
          <p:cNvSpPr/>
          <p:nvPr/>
        </p:nvSpPr>
        <p:spPr>
          <a:xfrm>
            <a:off x="0" y="-13029"/>
            <a:ext cx="12192000" cy="6986528"/>
          </a:xfrm>
          <a:prstGeom prst="rect">
            <a:avLst/>
          </a:prstGeom>
        </p:spPr>
        <p:txBody>
          <a:bodyPr wrap="square">
            <a:spAutoFit/>
          </a:bodyPr>
          <a:lstStyle/>
          <a:p>
            <a:r>
              <a:rPr lang="en-US" sz="2800" i="1" dirty="0" smtClean="0">
                <a:solidFill>
                  <a:schemeClr val="accent1"/>
                </a:solidFill>
              </a:rPr>
              <a:t>GLOBAL Section ADULT F2F 1493</a:t>
            </a:r>
          </a:p>
          <a:p>
            <a:endParaRPr lang="en-US" sz="2800" i="1" dirty="0">
              <a:solidFill>
                <a:schemeClr val="accent1"/>
              </a:solidFill>
            </a:endParaRPr>
          </a:p>
          <a:p>
            <a:r>
              <a:rPr lang="en-US" sz="2800" b="1" i="1" dirty="0"/>
              <a:t>Who is asked this section?</a:t>
            </a:r>
            <a:r>
              <a:rPr lang="en-US" sz="2800" dirty="0"/>
              <a:t>  The interviewer </a:t>
            </a:r>
            <a:endParaRPr lang="en-US" sz="2800" dirty="0" smtClean="0"/>
          </a:p>
          <a:p>
            <a:endParaRPr lang="en-US" sz="2800" dirty="0"/>
          </a:p>
          <a:p>
            <a:r>
              <a:rPr lang="en-US" sz="2800" b="1" i="1" dirty="0"/>
              <a:t>Brief outline of topics asked in this section:</a:t>
            </a:r>
            <a:r>
              <a:rPr lang="en-US" sz="2800" dirty="0"/>
              <a:t>  Interviewer identification. This section contains only one question that will appear on the screen.  It is the screen where you log into the interview by selecting your name. If you do not see your name on the list, you need to contact your supervisor immediately and use the other specify and enter your complete name. The technical staff at CHRR are committed to taking every care that your name will be there for you to select. </a:t>
            </a:r>
            <a:endParaRPr lang="en-US" sz="2800" dirty="0" smtClean="0"/>
          </a:p>
          <a:p>
            <a:endParaRPr lang="en-US" sz="2800" dirty="0"/>
          </a:p>
          <a:p>
            <a:r>
              <a:rPr lang="en-US" sz="2800" b="1" i="1" dirty="0"/>
              <a:t>Anything special about the section?</a:t>
            </a:r>
            <a:r>
              <a:rPr lang="en-US" sz="2800" dirty="0"/>
              <a:t>  It checks to make sure you get credit for the interview and we know who conducted the interview. If we ever need to clarify any information regarding the interview we will know which interviewer we need to ask. We understand that another interviewer may complete the case for you but this is the exception and not the rule. </a:t>
            </a:r>
          </a:p>
        </p:txBody>
      </p:sp>
    </p:spTree>
    <p:extLst>
      <p:ext uri="{BB962C8B-B14F-4D97-AF65-F5344CB8AC3E}">
        <p14:creationId xmlns:p14="http://schemas.microsoft.com/office/powerpoint/2010/main" val="3753634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32640"/>
          </a:xfrm>
          <a:prstGeom prst="rect">
            <a:avLst/>
          </a:prstGeom>
        </p:spPr>
        <p:txBody>
          <a:bodyPr wrap="square">
            <a:spAutoFit/>
          </a:bodyPr>
          <a:lstStyle/>
          <a:p>
            <a:r>
              <a:rPr lang="en-US" sz="2800" i="1" dirty="0" smtClean="0">
                <a:solidFill>
                  <a:schemeClr val="accent1"/>
                </a:solidFill>
              </a:rPr>
              <a:t>LOCATION </a:t>
            </a:r>
            <a:r>
              <a:rPr lang="en-US" sz="2800" i="1" dirty="0">
                <a:solidFill>
                  <a:schemeClr val="accent1"/>
                </a:solidFill>
              </a:rPr>
              <a:t>CONFIRMATION </a:t>
            </a:r>
            <a:r>
              <a:rPr lang="en-US" sz="2800" i="1" dirty="0" smtClean="0">
                <a:solidFill>
                  <a:schemeClr val="accent1"/>
                </a:solidFill>
              </a:rPr>
              <a:t>Section ADULT F2F 1493</a:t>
            </a:r>
            <a:endParaRPr lang="en-US" sz="2800" i="1" dirty="0">
              <a:solidFill>
                <a:schemeClr val="accent1"/>
              </a:solidFill>
            </a:endParaRPr>
          </a:p>
          <a:p>
            <a:endParaRPr lang="en-US" sz="2800" b="1" i="1" dirty="0" smtClean="0"/>
          </a:p>
          <a:p>
            <a:r>
              <a:rPr lang="en-US" sz="2800" b="1" i="1" dirty="0" smtClean="0"/>
              <a:t>Who </a:t>
            </a:r>
            <a:r>
              <a:rPr lang="en-US" sz="2800" b="1" i="1" dirty="0"/>
              <a:t>is asked this section?</a:t>
            </a:r>
            <a:r>
              <a:rPr lang="en-US" sz="2800" dirty="0"/>
              <a:t> The interviewer </a:t>
            </a:r>
          </a:p>
          <a:p>
            <a:endParaRPr lang="en-US" sz="2800" dirty="0"/>
          </a:p>
          <a:p>
            <a:r>
              <a:rPr lang="en-US" sz="2800" b="1" i="1" dirty="0"/>
              <a:t>Brief outline of topics asked in this section:</a:t>
            </a:r>
            <a:r>
              <a:rPr lang="en-US" sz="2800" dirty="0"/>
              <a:t>   It is not only important to know who is conducting the </a:t>
            </a:r>
            <a:r>
              <a:rPr lang="en-US" sz="2800" dirty="0" smtClean="0"/>
              <a:t>interview </a:t>
            </a:r>
            <a:r>
              <a:rPr lang="en-US" sz="2800" dirty="0"/>
              <a:t>but where the interview was conducted. Interviewer prepares to approach the home and the interviewer identifies and confirms the sampled address. This address was prefilled by the invisible file called </a:t>
            </a:r>
            <a:r>
              <a:rPr lang="en-US" sz="2800" dirty="0" smtClean="0"/>
              <a:t>the </a:t>
            </a:r>
            <a:r>
              <a:rPr lang="en-US" sz="2800" dirty="0" err="1" smtClean="0"/>
              <a:t>infosheet</a:t>
            </a:r>
            <a:r>
              <a:rPr lang="en-US" sz="2800" dirty="0"/>
              <a:t>. </a:t>
            </a:r>
            <a:r>
              <a:rPr lang="en-US" sz="2800" dirty="0" smtClean="0"/>
              <a:t>If this address is not right, please change it and note that the address has been changed. </a:t>
            </a:r>
          </a:p>
          <a:p>
            <a:endParaRPr lang="en-US" sz="2800" dirty="0" smtClean="0"/>
          </a:p>
          <a:p>
            <a:r>
              <a:rPr lang="en-US" sz="2800" dirty="0" smtClean="0"/>
              <a:t>*the </a:t>
            </a:r>
            <a:r>
              <a:rPr lang="en-US" sz="2800" dirty="0" err="1" smtClean="0"/>
              <a:t>infosheet</a:t>
            </a:r>
            <a:r>
              <a:rPr lang="en-US" sz="2800" dirty="0" smtClean="0"/>
              <a:t> used to be a paper sheet that had all the previously collected information about a person or household. Now it’s a computer file, but we still call it the </a:t>
            </a:r>
            <a:r>
              <a:rPr lang="en-US" sz="2800" dirty="0" err="1" smtClean="0"/>
              <a:t>infosheet</a:t>
            </a:r>
            <a:r>
              <a:rPr lang="en-US" sz="2800" dirty="0" smtClean="0"/>
              <a:t> because we’ve been doing it since the 1960s and we’re too old to change.</a:t>
            </a:r>
          </a:p>
          <a:p>
            <a:endParaRPr lang="en-US" dirty="0"/>
          </a:p>
        </p:txBody>
      </p:sp>
    </p:spTree>
    <p:extLst>
      <p:ext uri="{BB962C8B-B14F-4D97-AF65-F5344CB8AC3E}">
        <p14:creationId xmlns:p14="http://schemas.microsoft.com/office/powerpoint/2010/main" val="2297475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6063198"/>
          </a:xfrm>
          <a:prstGeom prst="rect">
            <a:avLst/>
          </a:prstGeom>
        </p:spPr>
        <p:txBody>
          <a:bodyPr wrap="square">
            <a:spAutoFit/>
          </a:bodyPr>
          <a:lstStyle/>
          <a:p>
            <a:r>
              <a:rPr lang="en-US" sz="2800" i="1" dirty="0" smtClean="0">
                <a:solidFill>
                  <a:schemeClr val="accent1"/>
                </a:solidFill>
              </a:rPr>
              <a:t>LOCATION </a:t>
            </a:r>
            <a:r>
              <a:rPr lang="en-US" sz="2800" i="1" dirty="0">
                <a:solidFill>
                  <a:schemeClr val="accent1"/>
                </a:solidFill>
              </a:rPr>
              <a:t>CONFIRMATION </a:t>
            </a:r>
            <a:r>
              <a:rPr lang="en-US" sz="2800" i="1" dirty="0" smtClean="0">
                <a:solidFill>
                  <a:schemeClr val="accent1"/>
                </a:solidFill>
              </a:rPr>
              <a:t>section </a:t>
            </a:r>
            <a:r>
              <a:rPr lang="en-US" sz="2800" i="1" dirty="0" err="1" smtClean="0">
                <a:solidFill>
                  <a:schemeClr val="accent1"/>
                </a:solidFill>
              </a:rPr>
              <a:t>cont</a:t>
            </a:r>
            <a:r>
              <a:rPr lang="en-US" sz="2800" i="1" dirty="0" smtClean="0">
                <a:solidFill>
                  <a:schemeClr val="accent1"/>
                </a:solidFill>
              </a:rPr>
              <a:t>…</a:t>
            </a:r>
            <a:endParaRPr lang="en-US" sz="2800" i="1" dirty="0">
              <a:solidFill>
                <a:schemeClr val="accent1"/>
              </a:solidFill>
            </a:endParaRPr>
          </a:p>
          <a:p>
            <a:endParaRPr lang="en-US" b="1" i="1" dirty="0"/>
          </a:p>
          <a:p>
            <a:r>
              <a:rPr lang="en-US" b="1" i="1" dirty="0" smtClean="0"/>
              <a:t>Anything </a:t>
            </a:r>
            <a:r>
              <a:rPr lang="en-US" b="1" i="1" dirty="0"/>
              <a:t>special about the section?</a:t>
            </a:r>
            <a:r>
              <a:rPr lang="en-US" dirty="0"/>
              <a:t>  </a:t>
            </a:r>
            <a:r>
              <a:rPr lang="en-US" b="1" dirty="0"/>
              <a:t>Interviewer gear up!</a:t>
            </a:r>
            <a:r>
              <a:rPr lang="en-US" dirty="0"/>
              <a:t> You will also make sure you have the following with you before you start interviewing:</a:t>
            </a:r>
          </a:p>
          <a:p>
            <a:pPr lvl="0"/>
            <a:r>
              <a:rPr lang="en-US" dirty="0"/>
              <a:t>YOUR IDENTIFICATION BADGE</a:t>
            </a:r>
          </a:p>
          <a:p>
            <a:pPr lvl="0"/>
            <a:r>
              <a:rPr lang="en-US" dirty="0" smtClean="0"/>
              <a:t>BOTH LAPTOPS WITH </a:t>
            </a:r>
            <a:r>
              <a:rPr lang="en-US" dirty="0"/>
              <a:t>ADEQUATE BATTERY POWER AND WIRELESS CARD ACTIVATED</a:t>
            </a:r>
          </a:p>
          <a:p>
            <a:pPr lvl="0"/>
            <a:r>
              <a:rPr lang="en-US" dirty="0"/>
              <a:t>PRINCIPAL INVESTIGATOR LETTER, SAMPLE OF POSTCARD AND FLYER</a:t>
            </a:r>
          </a:p>
          <a:p>
            <a:pPr lvl="0"/>
            <a:r>
              <a:rPr lang="en-US" dirty="0"/>
              <a:t>COPY OF QUESTIONNAIRE </a:t>
            </a:r>
          </a:p>
          <a:p>
            <a:pPr lvl="0"/>
            <a:r>
              <a:rPr lang="en-US" dirty="0"/>
              <a:t>PARENTAL PERMISSION FORM </a:t>
            </a:r>
          </a:p>
          <a:p>
            <a:pPr lvl="0"/>
            <a:r>
              <a:rPr lang="en-US" dirty="0"/>
              <a:t>YOUTH </a:t>
            </a:r>
            <a:r>
              <a:rPr lang="en-US" dirty="0" smtClean="0"/>
              <a:t>ASSENT </a:t>
            </a:r>
            <a:r>
              <a:rPr lang="en-US" dirty="0"/>
              <a:t>FORM </a:t>
            </a:r>
          </a:p>
          <a:p>
            <a:pPr lvl="0"/>
            <a:r>
              <a:rPr lang="en-US" dirty="0"/>
              <a:t>THANK YOU  LETTER </a:t>
            </a:r>
          </a:p>
          <a:p>
            <a:pPr lvl="0"/>
            <a:r>
              <a:rPr lang="en-US" dirty="0" smtClean="0"/>
              <a:t>YOUR </a:t>
            </a:r>
            <a:r>
              <a:rPr lang="en-US" dirty="0"/>
              <a:t>CITI CREDENTIALS FOR RESEARCH </a:t>
            </a:r>
          </a:p>
          <a:p>
            <a:pPr lvl="0"/>
            <a:endParaRPr lang="en-US" dirty="0"/>
          </a:p>
          <a:p>
            <a:r>
              <a:rPr lang="en-US" dirty="0" smtClean="0"/>
              <a:t>A </a:t>
            </a:r>
            <a:r>
              <a:rPr lang="en-US" b="1" dirty="0" smtClean="0"/>
              <a:t>special feature </a:t>
            </a:r>
            <a:r>
              <a:rPr lang="en-US" dirty="0" smtClean="0"/>
              <a:t>of </a:t>
            </a:r>
            <a:r>
              <a:rPr lang="en-US" dirty="0"/>
              <a:t>this section is the </a:t>
            </a:r>
            <a:r>
              <a:rPr lang="en-US" b="1" dirty="0"/>
              <a:t>locator type question </a:t>
            </a:r>
            <a:r>
              <a:rPr lang="en-US" dirty="0"/>
              <a:t>with a Google map on it</a:t>
            </a:r>
            <a:r>
              <a:rPr lang="en-US" dirty="0" smtClean="0"/>
              <a:t>.</a:t>
            </a:r>
          </a:p>
          <a:p>
            <a:r>
              <a:rPr lang="en-US" dirty="0" smtClean="0"/>
              <a:t>You </a:t>
            </a:r>
            <a:r>
              <a:rPr lang="en-US" dirty="0"/>
              <a:t>will be using this map question type many times during this interview. It is very important that you become very familiar with it. It is also important for you to know that we have already loaded the correct address for you and that you do not in theory need to change the location on the map. So the map and preloaded address are correct! If you think they are wrong then you may be at the wrong place and need to keep looking for the sampled home. If you insist that the address is wrong contact your supervisor immediately. </a:t>
            </a:r>
            <a:endParaRPr lang="en-US" dirty="0" smtClean="0"/>
          </a:p>
          <a:p>
            <a:r>
              <a:rPr lang="en-US" dirty="0" smtClean="0"/>
              <a:t>That being said; </a:t>
            </a:r>
            <a:r>
              <a:rPr lang="en-US" dirty="0"/>
              <a:t>You DO need to confirm that you are at the correct address. Find an identifier on the house and confirm that you are at the sampled </a:t>
            </a:r>
            <a:r>
              <a:rPr lang="en-US" dirty="0" smtClean="0"/>
              <a:t>address or </a:t>
            </a:r>
            <a:r>
              <a:rPr lang="en-US" dirty="0"/>
              <a:t>ask if need be. </a:t>
            </a:r>
          </a:p>
        </p:txBody>
      </p:sp>
    </p:spTree>
    <p:extLst>
      <p:ext uri="{BB962C8B-B14F-4D97-AF65-F5344CB8AC3E}">
        <p14:creationId xmlns:p14="http://schemas.microsoft.com/office/powerpoint/2010/main" val="10002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386090"/>
          </a:xfrm>
          <a:prstGeom prst="rect">
            <a:avLst/>
          </a:prstGeom>
        </p:spPr>
        <p:txBody>
          <a:bodyPr wrap="square">
            <a:spAutoFit/>
          </a:bodyPr>
          <a:lstStyle/>
          <a:p>
            <a:r>
              <a:rPr lang="en-US" sz="2800" i="1" dirty="0" smtClean="0">
                <a:solidFill>
                  <a:schemeClr val="accent1"/>
                </a:solidFill>
              </a:rPr>
              <a:t>HOUSEHOLD </a:t>
            </a:r>
            <a:r>
              <a:rPr lang="en-US" sz="2800" i="1" dirty="0">
                <a:solidFill>
                  <a:schemeClr val="accent1"/>
                </a:solidFill>
              </a:rPr>
              <a:t>INFORMATION S</a:t>
            </a:r>
            <a:r>
              <a:rPr lang="en-US" sz="2800" i="1" dirty="0" smtClean="0">
                <a:solidFill>
                  <a:schemeClr val="accent1"/>
                </a:solidFill>
              </a:rPr>
              <a:t>ection ADULT F2F 1493</a:t>
            </a:r>
          </a:p>
          <a:p>
            <a:endParaRPr lang="en-US" sz="2800" i="1" dirty="0">
              <a:solidFill>
                <a:schemeClr val="accent1"/>
              </a:solidFill>
            </a:endParaRPr>
          </a:p>
          <a:p>
            <a:r>
              <a:rPr lang="en-US" sz="2400" b="1" i="1" dirty="0"/>
              <a:t>Who is asked this section?</a:t>
            </a:r>
            <a:r>
              <a:rPr lang="en-US" sz="2400" dirty="0"/>
              <a:t> The adult resident parent or </a:t>
            </a:r>
            <a:r>
              <a:rPr lang="en-US" sz="2400" dirty="0" smtClean="0"/>
              <a:t>guardian</a:t>
            </a:r>
          </a:p>
          <a:p>
            <a:endParaRPr lang="en-US" sz="2400" dirty="0"/>
          </a:p>
          <a:p>
            <a:r>
              <a:rPr lang="en-US" sz="2400" b="1" i="1" dirty="0"/>
              <a:t>Brief outline of topics asked in this section:</a:t>
            </a:r>
            <a:r>
              <a:rPr lang="en-US" sz="2400" dirty="0"/>
              <a:t> This section </a:t>
            </a:r>
            <a:r>
              <a:rPr lang="en-US" sz="2400" dirty="0" smtClean="0"/>
              <a:t>first asks </a:t>
            </a:r>
            <a:r>
              <a:rPr lang="en-US" sz="2400" dirty="0"/>
              <a:t>about </a:t>
            </a:r>
            <a:r>
              <a:rPr lang="en-US" sz="2400" dirty="0" smtClean="0"/>
              <a:t>every all children of the parent (co-resident or not) then all members </a:t>
            </a:r>
            <a:r>
              <a:rPr lang="en-US" sz="2400" dirty="0"/>
              <a:t>of the household. </a:t>
            </a:r>
            <a:endParaRPr lang="en-US" sz="2400" dirty="0" smtClean="0"/>
          </a:p>
          <a:p>
            <a:endParaRPr lang="en-US" sz="2400" dirty="0"/>
          </a:p>
          <a:p>
            <a:r>
              <a:rPr lang="en-US" sz="2400" dirty="0" smtClean="0"/>
              <a:t>These questions inquire about relationship</a:t>
            </a:r>
            <a:r>
              <a:rPr lang="en-US" sz="2400" dirty="0"/>
              <a:t>, race, ethnicity and </a:t>
            </a:r>
            <a:r>
              <a:rPr lang="en-US" sz="2400" dirty="0" smtClean="0"/>
              <a:t>background, first name </a:t>
            </a:r>
            <a:r>
              <a:rPr lang="en-US" sz="2400" dirty="0"/>
              <a:t>and the first letter of the last </a:t>
            </a:r>
            <a:r>
              <a:rPr lang="en-US" sz="2400" dirty="0" smtClean="0"/>
              <a:t>name, gender, </a:t>
            </a:r>
            <a:r>
              <a:rPr lang="en-US" sz="2400" dirty="0"/>
              <a:t>y</a:t>
            </a:r>
            <a:r>
              <a:rPr lang="en-US" sz="2400" dirty="0" smtClean="0"/>
              <a:t>ear </a:t>
            </a:r>
            <a:r>
              <a:rPr lang="en-US" sz="2400" dirty="0"/>
              <a:t>and place of </a:t>
            </a:r>
            <a:r>
              <a:rPr lang="en-US" sz="2400" dirty="0" smtClean="0"/>
              <a:t>birth, veteran status, country </a:t>
            </a:r>
            <a:r>
              <a:rPr lang="en-US" sz="2400" dirty="0"/>
              <a:t>of </a:t>
            </a:r>
            <a:r>
              <a:rPr lang="en-US" sz="2400" dirty="0" smtClean="0"/>
              <a:t>birth, race </a:t>
            </a:r>
            <a:r>
              <a:rPr lang="en-US" sz="2400" dirty="0"/>
              <a:t>and </a:t>
            </a:r>
            <a:r>
              <a:rPr lang="en-US" sz="2400" dirty="0" smtClean="0"/>
              <a:t>ethnicity, , marital status</a:t>
            </a:r>
            <a:r>
              <a:rPr lang="en-US" sz="2400" dirty="0"/>
              <a:t> </a:t>
            </a:r>
            <a:r>
              <a:rPr lang="en-US" sz="2400" dirty="0" smtClean="0"/>
              <a:t>and education.</a:t>
            </a:r>
          </a:p>
          <a:p>
            <a:pPr lvl="0"/>
            <a:endParaRPr lang="en-US" sz="2400" dirty="0"/>
          </a:p>
          <a:p>
            <a:r>
              <a:rPr lang="en-US" sz="2400" b="1" i="1" dirty="0"/>
              <a:t>What is Unique About this Section?</a:t>
            </a:r>
            <a:r>
              <a:rPr lang="en-US" sz="2400" i="1" dirty="0"/>
              <a:t>  </a:t>
            </a:r>
            <a:r>
              <a:rPr lang="en-US" sz="2400" dirty="0"/>
              <a:t>This section is important! After we collect all the general household demographic </a:t>
            </a:r>
            <a:r>
              <a:rPr lang="en-US" sz="2400" dirty="0" smtClean="0"/>
              <a:t>data. We </a:t>
            </a:r>
            <a:r>
              <a:rPr lang="en-US" sz="2400" dirty="0"/>
              <a:t>also ask the parent or guardian respondent how every HH member is related to selected youth respondent. </a:t>
            </a:r>
          </a:p>
        </p:txBody>
      </p:sp>
    </p:spTree>
    <p:extLst>
      <p:ext uri="{BB962C8B-B14F-4D97-AF65-F5344CB8AC3E}">
        <p14:creationId xmlns:p14="http://schemas.microsoft.com/office/powerpoint/2010/main" val="3443089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286445" cy="5386090"/>
          </a:xfrm>
          <a:prstGeom prst="rect">
            <a:avLst/>
          </a:prstGeom>
        </p:spPr>
        <p:txBody>
          <a:bodyPr wrap="square">
            <a:spAutoFit/>
          </a:bodyPr>
          <a:lstStyle/>
          <a:p>
            <a:r>
              <a:rPr lang="en-US" sz="2800" i="1" dirty="0" smtClean="0">
                <a:solidFill>
                  <a:schemeClr val="accent1"/>
                </a:solidFill>
              </a:rPr>
              <a:t>TYPICAL </a:t>
            </a:r>
            <a:r>
              <a:rPr lang="en-US" sz="2800" i="1" dirty="0">
                <a:solidFill>
                  <a:schemeClr val="accent1"/>
                </a:solidFill>
              </a:rPr>
              <a:t>WEEK S</a:t>
            </a:r>
            <a:r>
              <a:rPr lang="en-US" sz="2800" i="1" dirty="0" smtClean="0">
                <a:solidFill>
                  <a:schemeClr val="accent1"/>
                </a:solidFill>
              </a:rPr>
              <a:t>ection </a:t>
            </a:r>
            <a:r>
              <a:rPr lang="en-US" sz="2800" i="1" dirty="0" smtClean="0">
                <a:solidFill>
                  <a:schemeClr val="accent1"/>
                </a:solidFill>
              </a:rPr>
              <a:t>P/CG CAPI 1493</a:t>
            </a:r>
            <a:endParaRPr lang="en-US" sz="2800" i="1" dirty="0" smtClean="0">
              <a:solidFill>
                <a:schemeClr val="accent1"/>
              </a:solidFill>
            </a:endParaRPr>
          </a:p>
          <a:p>
            <a:endParaRPr lang="en-US" sz="2800" i="1" dirty="0">
              <a:solidFill>
                <a:schemeClr val="accent1"/>
              </a:solidFill>
            </a:endParaRPr>
          </a:p>
          <a:p>
            <a:r>
              <a:rPr lang="en-US" b="1" i="1" dirty="0"/>
              <a:t>Who is asked this section?</a:t>
            </a:r>
            <a:r>
              <a:rPr lang="en-US" dirty="0"/>
              <a:t> The adult resident parent or </a:t>
            </a:r>
            <a:r>
              <a:rPr lang="en-US" dirty="0" smtClean="0"/>
              <a:t>guardian</a:t>
            </a:r>
          </a:p>
          <a:p>
            <a:endParaRPr lang="en-US" dirty="0"/>
          </a:p>
          <a:p>
            <a:r>
              <a:rPr lang="en-US" b="1" i="1" dirty="0"/>
              <a:t>Brief outline of topics asked in this section:</a:t>
            </a:r>
            <a:r>
              <a:rPr lang="en-US" dirty="0"/>
              <a:t> This section asks the parent to list all the places the young person goes to during a typical week.  We collect information on the following locations the young person is more than likely to visit during a typical week. We ask the parent to describe the activity and identify the location on the map. We also inquire about the days of the week and the duration the youth is there during a typical week.</a:t>
            </a:r>
          </a:p>
          <a:p>
            <a:pPr lvl="0"/>
            <a:endParaRPr lang="en-US" dirty="0"/>
          </a:p>
          <a:p>
            <a:r>
              <a:rPr lang="en-US" b="1" i="1" dirty="0"/>
              <a:t>What is Unique About this Section?</a:t>
            </a:r>
            <a:r>
              <a:rPr lang="en-US" i="1" dirty="0"/>
              <a:t>  </a:t>
            </a:r>
            <a:r>
              <a:rPr lang="en-US" dirty="0"/>
              <a:t>This section is very special (even if the questions are as common as any question you will ever find in survey research!) While you collect the demographic data you are expected to build rapport with the parent and set the tone for how the youth interview will unfold. Remember the parent is observing you and naturally may distrust anyone who will be interviewing their child </a:t>
            </a:r>
            <a:r>
              <a:rPr lang="en-US" dirty="0" smtClean="0"/>
              <a:t> “</a:t>
            </a:r>
            <a:r>
              <a:rPr lang="en-US" dirty="0"/>
              <a:t>semi-privately” in just a few minutes.  We would like the parent to feel comfortable with you interviewing their child or teen so they don’t feel they have to hover and become what we call a “helicopter parent”.  Earn their trust, work it</a:t>
            </a:r>
            <a:r>
              <a:rPr lang="en-US" dirty="0" smtClean="0"/>
              <a:t>!</a:t>
            </a:r>
          </a:p>
          <a:p>
            <a:endParaRPr lang="en-US" dirty="0"/>
          </a:p>
          <a:p>
            <a:r>
              <a:rPr lang="en-US" dirty="0" smtClean="0"/>
              <a:t>Remember that geographic information is the heart of this survey. Many </a:t>
            </a:r>
            <a:r>
              <a:rPr lang="en-US" dirty="0" err="1" smtClean="0"/>
              <a:t>many</a:t>
            </a:r>
            <a:r>
              <a:rPr lang="en-US" dirty="0" smtClean="0"/>
              <a:t> questions will be based on the information you input during this section so take your time and do a great job!</a:t>
            </a:r>
            <a:endParaRPr lang="en-US" dirty="0"/>
          </a:p>
        </p:txBody>
      </p:sp>
    </p:spTree>
    <p:extLst>
      <p:ext uri="{BB962C8B-B14F-4D97-AF65-F5344CB8AC3E}">
        <p14:creationId xmlns:p14="http://schemas.microsoft.com/office/powerpoint/2010/main" val="453601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639504" cy="523220"/>
          </a:xfrm>
          <a:prstGeom prst="rect">
            <a:avLst/>
          </a:prstGeom>
        </p:spPr>
        <p:txBody>
          <a:bodyPr wrap="square">
            <a:spAutoFit/>
          </a:bodyPr>
          <a:lstStyle/>
          <a:p>
            <a:r>
              <a:rPr lang="en-US" sz="2800" i="1" dirty="0" smtClean="0">
                <a:solidFill>
                  <a:schemeClr val="accent1"/>
                </a:solidFill>
              </a:rPr>
              <a:t>OTHER </a:t>
            </a:r>
            <a:r>
              <a:rPr lang="en-US" sz="2800" i="1" dirty="0">
                <a:solidFill>
                  <a:schemeClr val="accent1"/>
                </a:solidFill>
              </a:rPr>
              <a:t>LOCATIONS S</a:t>
            </a:r>
            <a:r>
              <a:rPr lang="en-US" sz="2800" i="1" dirty="0" smtClean="0">
                <a:solidFill>
                  <a:schemeClr val="accent1"/>
                </a:solidFill>
              </a:rPr>
              <a:t>ection </a:t>
            </a:r>
            <a:r>
              <a:rPr lang="en-US" sz="2800" i="1" dirty="0" smtClean="0">
                <a:solidFill>
                  <a:schemeClr val="accent1"/>
                </a:solidFill>
              </a:rPr>
              <a:t>P/CG CAPI 1493</a:t>
            </a:r>
            <a:endParaRPr lang="en-US" sz="2800" i="1" dirty="0">
              <a:solidFill>
                <a:schemeClr val="accent1"/>
              </a:solidFill>
            </a:endParaRPr>
          </a:p>
        </p:txBody>
      </p:sp>
      <p:sp>
        <p:nvSpPr>
          <p:cNvPr id="3" name="TextBox 2"/>
          <p:cNvSpPr txBox="1"/>
          <p:nvPr/>
        </p:nvSpPr>
        <p:spPr>
          <a:xfrm>
            <a:off x="0" y="979661"/>
            <a:ext cx="11556124" cy="5632311"/>
          </a:xfrm>
          <a:prstGeom prst="rect">
            <a:avLst/>
          </a:prstGeom>
          <a:noFill/>
        </p:spPr>
        <p:txBody>
          <a:bodyPr wrap="square" rtlCol="0">
            <a:spAutoFit/>
          </a:bodyPr>
          <a:lstStyle/>
          <a:p>
            <a:r>
              <a:rPr lang="en-US" sz="2400" b="1" i="1" dirty="0" smtClean="0"/>
              <a:t>Who is asked this section?</a:t>
            </a:r>
            <a:r>
              <a:rPr lang="en-US" sz="2400" dirty="0" smtClean="0"/>
              <a:t> The adult resident parent or guardian</a:t>
            </a:r>
          </a:p>
          <a:p>
            <a:endParaRPr lang="en-US" sz="2400" b="1" i="1" dirty="0" smtClean="0"/>
          </a:p>
          <a:p>
            <a:r>
              <a:rPr lang="en-US" sz="2400" b="1" i="1" dirty="0" smtClean="0"/>
              <a:t>Brief outline of topics asked in this section:  </a:t>
            </a:r>
            <a:r>
              <a:rPr lang="en-US" sz="2400" dirty="0" smtClean="0"/>
              <a:t>This Sections asks abound the spouses’ job, it’s location and the location of the Health Care facility most used by the family. Also asks about moving residences/ schools in the past several years, the boundaries of their current neighborhood, and if there are any areas in their current neighborhood they deem unsafe.</a:t>
            </a:r>
          </a:p>
          <a:p>
            <a:endParaRPr lang="en-US" sz="2400" b="1" i="1" dirty="0"/>
          </a:p>
          <a:p>
            <a:endParaRPr lang="en-US" sz="2400" b="1" i="1" dirty="0" smtClean="0"/>
          </a:p>
          <a:p>
            <a:r>
              <a:rPr lang="en-US" sz="2400" b="1" i="1" dirty="0" smtClean="0"/>
              <a:t>What is Unique About this Section? </a:t>
            </a:r>
            <a:r>
              <a:rPr lang="en-US" sz="2400" dirty="0" smtClean="0"/>
              <a:t>This section helps us to map out connections to communities not visited in a typical week.</a:t>
            </a:r>
          </a:p>
          <a:p>
            <a:endParaRPr lang="en-US" sz="2400" dirty="0" smtClean="0"/>
          </a:p>
          <a:p>
            <a:r>
              <a:rPr lang="en-US" sz="2400" dirty="0" smtClean="0"/>
              <a:t>Directly </a:t>
            </a:r>
            <a:r>
              <a:rPr lang="en-US" sz="2400" dirty="0"/>
              <a:t>a</a:t>
            </a:r>
            <a:r>
              <a:rPr lang="en-US" sz="2400" dirty="0" smtClean="0"/>
              <a:t>fter this set of questions the P/CG will use this same laptop to begin ‘</a:t>
            </a:r>
            <a:r>
              <a:rPr lang="en-US" sz="2400" i="1" dirty="0" smtClean="0"/>
              <a:t>1490 Adult Self Administered</a:t>
            </a:r>
            <a:r>
              <a:rPr lang="en-US" sz="2400" dirty="0" smtClean="0"/>
              <a:t>’. </a:t>
            </a:r>
          </a:p>
          <a:p>
            <a:endParaRPr lang="en-US" sz="2400" b="1" i="1" dirty="0"/>
          </a:p>
          <a:p>
            <a:endParaRPr lang="en-US" sz="2400" dirty="0"/>
          </a:p>
        </p:txBody>
      </p:sp>
    </p:spTree>
    <p:extLst>
      <p:ext uri="{BB962C8B-B14F-4D97-AF65-F5344CB8AC3E}">
        <p14:creationId xmlns:p14="http://schemas.microsoft.com/office/powerpoint/2010/main" val="4002058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6720</TotalTime>
  <Words>1182</Words>
  <Application>Microsoft Office PowerPoint</Application>
  <PresentationFormat>Widescreen</PresentationFormat>
  <Paragraphs>76</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Baskerville Old Face</vt:lpstr>
      <vt:lpstr>Calibri</vt:lpstr>
      <vt:lpstr>Calibri Light</vt:lpstr>
      <vt:lpstr>Office Theme</vt:lpstr>
      <vt:lpstr>The OHIO STUDY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Ohio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OHIO STUDY</dc:title>
  <dc:creator>Justin Vance</dc:creator>
  <cp:lastModifiedBy>Loretta Pierfelice</cp:lastModifiedBy>
  <cp:revision>389</cp:revision>
  <dcterms:created xsi:type="dcterms:W3CDTF">2013-10-25T18:19:02Z</dcterms:created>
  <dcterms:modified xsi:type="dcterms:W3CDTF">2014-01-24T16:17:05Z</dcterms:modified>
</cp:coreProperties>
</file>